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0" r:id="rId4"/>
    <p:sldId id="271" r:id="rId5"/>
    <p:sldId id="258" r:id="rId6"/>
    <p:sldId id="272" r:id="rId7"/>
    <p:sldId id="273" r:id="rId8"/>
    <p:sldId id="259" r:id="rId9"/>
    <p:sldId id="274" r:id="rId10"/>
    <p:sldId id="275" r:id="rId11"/>
    <p:sldId id="276" r:id="rId12"/>
    <p:sldId id="261" r:id="rId13"/>
    <p:sldId id="277" r:id="rId14"/>
    <p:sldId id="278" r:id="rId15"/>
    <p:sldId id="260" r:id="rId16"/>
    <p:sldId id="279" r:id="rId17"/>
    <p:sldId id="280" r:id="rId18"/>
    <p:sldId id="262" r:id="rId19"/>
    <p:sldId id="281" r:id="rId20"/>
    <p:sldId id="282" r:id="rId21"/>
    <p:sldId id="263" r:id="rId22"/>
    <p:sldId id="283" r:id="rId23"/>
    <p:sldId id="297" r:id="rId24"/>
    <p:sldId id="298" r:id="rId25"/>
    <p:sldId id="264" r:id="rId26"/>
    <p:sldId id="285" r:id="rId27"/>
    <p:sldId id="286" r:id="rId28"/>
    <p:sldId id="299" r:id="rId29"/>
    <p:sldId id="265" r:id="rId30"/>
    <p:sldId id="287" r:id="rId31"/>
    <p:sldId id="288" r:id="rId32"/>
    <p:sldId id="300" r:id="rId33"/>
    <p:sldId id="266" r:id="rId34"/>
    <p:sldId id="289" r:id="rId35"/>
    <p:sldId id="290" r:id="rId36"/>
    <p:sldId id="269" r:id="rId37"/>
    <p:sldId id="291" r:id="rId38"/>
    <p:sldId id="301" r:id="rId39"/>
    <p:sldId id="292" r:id="rId40"/>
    <p:sldId id="267" r:id="rId41"/>
    <p:sldId id="295" r:id="rId42"/>
    <p:sldId id="296" r:id="rId43"/>
    <p:sldId id="268" r:id="rId44"/>
    <p:sldId id="293" r:id="rId45"/>
    <p:sldId id="29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55" autoAdjust="0"/>
  </p:normalViewPr>
  <p:slideViewPr>
    <p:cSldViewPr snapToGrid="0">
      <p:cViewPr varScale="1">
        <p:scale>
          <a:sx n="111" d="100"/>
          <a:sy n="111" d="100"/>
        </p:scale>
        <p:origin x="88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4038-D25D-41F4-A3C8-0750C1735469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C96AD-F8E0-4B71-82CE-FB524570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3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2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3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5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5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5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82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5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6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8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0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82383" y="4509411"/>
            <a:ext cx="3924029" cy="10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s://images-na.ssl-images-amazon.com/images/I/61KgO0CgfrL._SX404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345" y="5261670"/>
            <a:ext cx="123748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7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23-F2CC-4B57-94A5-3965DA0A91FC}" type="datetimeFigureOut">
              <a:rPr lang="en-US" smtClean="0"/>
              <a:t>10/10/2016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mfarber/ParallelProgrammingWithOpenAC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61KgO0Cgfr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0" y="108000"/>
            <a:ext cx="5349600" cy="65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54800" y="1095738"/>
            <a:ext cx="6096000" cy="42165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b="1" i="0" u="sng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Key Features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Presents the simplest way to leverage GPUs to achieve application speedups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Shows how OpenACC works, including working examples that can be adapted for application needs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Allows readers to download source code and slides from the book's companion web page: </a:t>
            </a:r>
            <a:r>
              <a:rPr lang="en-US" sz="1600" dirty="0">
                <a:hlinkClick r:id="rId3"/>
              </a:rPr>
              <a:t>https://github.com/rmfarber/ParallelProgrammingWithOpenACC</a:t>
            </a: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Draws on 23 authors from around the </a:t>
            </a:r>
            <a:r>
              <a:rPr lang="en-US" dirty="0" smtClean="0"/>
              <a:t>world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The book is about acquiring the knowledge to write practical and performant as well as portable parallel programs that can run across a broad spectrum of devices</a:t>
            </a:r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Compilers: PGI, </a:t>
            </a:r>
            <a:r>
              <a:rPr lang="en-US" dirty="0" err="1" smtClean="0"/>
              <a:t>PathScale</a:t>
            </a:r>
            <a:r>
              <a:rPr lang="en-US" dirty="0" smtClean="0"/>
              <a:t>, Cray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Hardware: Intel x86 processors, Cavium 96-core 64-bit ARMv8 processor chipsets, and NVIDIA GPUs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0800" y="108000"/>
            <a:ext cx="572400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b="1" i="1" dirty="0" smtClean="0"/>
              <a:t>It's </a:t>
            </a:r>
            <a:r>
              <a:rPr lang="en-US" b="1" i="1" dirty="0"/>
              <a:t>all about </a:t>
            </a:r>
            <a:r>
              <a:rPr lang="en-US" b="1" i="1" dirty="0" smtClean="0"/>
              <a:t>Performance. O</a:t>
            </a:r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short sentence that sums up this book.</a:t>
            </a:r>
            <a:r>
              <a:rPr lang="en-US" b="1" i="1" dirty="0" smtClean="0"/>
              <a:t>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Michael Wolfe </a:t>
            </a:r>
            <a:r>
              <a:rPr lang="en-US" sz="1200" dirty="0">
                <a:solidFill>
                  <a:schemeClr val="tx1"/>
                </a:solidFill>
              </a:rPr>
              <a:t>(OpenACC Technical Committee Chair and PGI Compiler Engineer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1394" y="5370436"/>
            <a:ext cx="5723406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 smtClean="0"/>
              <a:t>“This </a:t>
            </a:r>
            <a:r>
              <a:rPr lang="en-US" b="1" i="1" dirty="0"/>
              <a:t>book </a:t>
            </a:r>
            <a:r>
              <a:rPr lang="en-US" b="1" i="1" dirty="0" smtClean="0"/>
              <a:t>will become </a:t>
            </a:r>
            <a:r>
              <a:rPr lang="en-US" b="1" i="1" dirty="0"/>
              <a:t>a valuable resource for scientists writing OpenACC applications because </a:t>
            </a:r>
            <a:r>
              <a:rPr lang="en-US" b="1" i="1" dirty="0" smtClean="0"/>
              <a:t>it includes </a:t>
            </a:r>
            <a:r>
              <a:rPr lang="en-US" b="1" i="1" dirty="0"/>
              <a:t>real-world experiences and practical development s</a:t>
            </a:r>
            <a:r>
              <a:rPr lang="en-US" b="1" i="1" dirty="0" smtClean="0"/>
              <a:t>trategies.”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Jeffrey S. Vetter </a:t>
            </a:r>
            <a:r>
              <a:rPr lang="en-US" sz="1200" dirty="0" smtClean="0"/>
              <a:t>(Oak Ridge National Laboratory)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98" y="35237"/>
            <a:ext cx="10515600" cy="1325563"/>
          </a:xfrm>
        </p:spPr>
        <p:txBody>
          <a:bodyPr/>
          <a:lstStyle/>
          <a:p>
            <a:r>
              <a:rPr lang="en-US" dirty="0" smtClean="0"/>
              <a:t>Chapter 3: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34442" y="2133111"/>
            <a:ext cx="5335568" cy="2871317"/>
            <a:chOff x="6275640" y="1032114"/>
            <a:chExt cx="5760720" cy="335680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20"/>
              <a:ext cx="5678956" cy="39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sz="16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displaying the trace of a first naive MPI parallelization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1492" y="4065563"/>
            <a:ext cx="5066107" cy="2720726"/>
            <a:chOff x="318120" y="1514514"/>
            <a:chExt cx="5777880" cy="3154951"/>
          </a:xfrm>
        </p:grpSpPr>
        <p:pic>
          <p:nvPicPr>
            <p:cNvPr id="39" name="Grafik 1433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" y="1514514"/>
              <a:ext cx="5760720" cy="26822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18120" y="4284936"/>
              <a:ext cx="5756926" cy="384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runtime events and accelerator activities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5313" y="1045092"/>
            <a:ext cx="6498618" cy="2862650"/>
            <a:chOff x="764168" y="4337826"/>
            <a:chExt cx="5969263" cy="242392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675" y="4337826"/>
              <a:ext cx="3872126" cy="213689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64168" y="6392414"/>
              <a:ext cx="59692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evolutionary application performance improvement cycle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4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MPI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1600" y="1373918"/>
            <a:ext cx="4473960" cy="2713521"/>
            <a:chOff x="6275640" y="1032114"/>
            <a:chExt cx="5760720" cy="338633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19"/>
              <a:ext cx="5365053" cy="425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trace of a first naive MPI parallelization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97542" y="278662"/>
            <a:ext cx="5390515" cy="3875738"/>
            <a:chOff x="5647142" y="198728"/>
            <a:chExt cx="5390515" cy="3875738"/>
          </a:xfrm>
        </p:grpSpPr>
        <p:pic>
          <p:nvPicPr>
            <p:cNvPr id="11" name="Picture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142" y="198728"/>
              <a:ext cx="5390515" cy="36004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647142" y="3705134"/>
              <a:ext cx="24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first improved version </a:t>
              </a:r>
              <a:endParaRPr lang="en-US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" y="4233600"/>
            <a:ext cx="4053600" cy="2209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400" y="6345835"/>
            <a:ext cx="46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optimized data structures and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MPI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7600" y="4233600"/>
            <a:ext cx="4555560" cy="2624400"/>
            <a:chOff x="5349600" y="4233600"/>
            <a:chExt cx="4555560" cy="2624400"/>
          </a:xfrm>
        </p:grpSpPr>
        <p:pic>
          <p:nvPicPr>
            <p:cNvPr id="13" name="Picture 1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600" y="4233600"/>
              <a:ext cx="4555560" cy="22959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49600" y="6488668"/>
              <a:ext cx="3607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Running at large scale on 512 nodes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11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</a:t>
            </a:r>
            <a:r>
              <a:rPr lang="en-US" dirty="0"/>
              <a:t>Pipelining Data Transfers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508943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03707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execution within OpenACC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Pipelining as a technique to overlap data transfers with computation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OpenACC routine directive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7" y="3194512"/>
            <a:ext cx="5838825" cy="337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99" y="1365325"/>
            <a:ext cx="3429275" cy="3429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6199" y="4794600"/>
            <a:ext cx="300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Mandelbrot set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Pipelining and Multi-GPU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" y="1317217"/>
            <a:ext cx="2502983" cy="22546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5273" y="3502179"/>
            <a:ext cx="236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Mandelbrot image broken into 4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6617" y="4234015"/>
            <a:ext cx="3371798" cy="2623985"/>
            <a:chOff x="114647" y="3941202"/>
            <a:chExt cx="3371798" cy="2623985"/>
          </a:xfrm>
        </p:grpSpPr>
        <p:pic>
          <p:nvPicPr>
            <p:cNvPr id="16" name="Picture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5817" y="3941202"/>
              <a:ext cx="3149459" cy="225587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647" y="6195855"/>
              <a:ext cx="3371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pipelined code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91450" y="3042274"/>
            <a:ext cx="4441104" cy="3710317"/>
            <a:chOff x="4672201" y="3650400"/>
            <a:chExt cx="3592103" cy="30464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201" y="3650400"/>
              <a:ext cx="3592103" cy="27432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01720" y="6393600"/>
              <a:ext cx="2788380" cy="303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 timeline for multi-GPU code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9685" y="1525043"/>
            <a:ext cx="3459668" cy="3034462"/>
            <a:chOff x="4051767" y="1437213"/>
            <a:chExt cx="3459668" cy="303446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1767" y="1437213"/>
              <a:ext cx="3459668" cy="23881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4051767" y="3825344"/>
              <a:ext cx="24396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unbalanced multi-GPU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57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/>
              <a:t>Advanced Data Management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08943"/>
            <a:ext cx="30108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Mathew Colgrove (The Portland Group,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6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352288"/>
            <a:ext cx="6096000" cy="23221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data regions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aggregate types with dynamic data members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 class data management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global static and Fortran module variables in device routines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 device only data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device memory between MPI processes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31" y="1405941"/>
            <a:ext cx="4746656" cy="3467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398" y="3812940"/>
            <a:ext cx="565478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 wide range of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Unstructured data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Aggregate types with dynamic data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C++ class data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generic list container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accList</a:t>
            </a:r>
            <a:r>
              <a:rPr lang="en-US" dirty="0" smtClean="0"/>
              <a:t> update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global and module variables in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device only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Mapping device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Sharing device memory between MPI processes</a:t>
            </a:r>
          </a:p>
        </p:txBody>
      </p:sp>
    </p:spTree>
    <p:extLst>
      <p:ext uri="{BB962C8B-B14F-4D97-AF65-F5344CB8AC3E}">
        <p14:creationId xmlns:p14="http://schemas.microsoft.com/office/powerpoint/2010/main" val="258946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Many code examples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3325" y="1281600"/>
            <a:ext cx="4557677" cy="3951332"/>
            <a:chOff x="393325" y="1281600"/>
            <a:chExt cx="4557677" cy="39513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5" y="1281600"/>
              <a:ext cx="4557677" cy="358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393325" y="4863600"/>
              <a:ext cx="45576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Creating Device Data in a C++ Constructor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40074" y="1907344"/>
            <a:ext cx="5647548" cy="4088132"/>
            <a:chOff x="5240074" y="1907344"/>
            <a:chExt cx="5647548" cy="4088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74" y="1907344"/>
              <a:ext cx="5647548" cy="3718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Rectangle 8"/>
            <p:cNvSpPr/>
            <p:nvPr/>
          </p:nvSpPr>
          <p:spPr>
            <a:xfrm>
              <a:off x="5240074" y="5626144"/>
              <a:ext cx="564754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Inserting a soaFloat3 into </a:t>
              </a:r>
              <a:r>
                <a:rPr lang="en-US" dirty="0" err="1" smtClean="0"/>
                <a:t>accList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359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</a:t>
            </a:r>
            <a:r>
              <a:rPr lang="en-US" dirty="0"/>
              <a:t>Tuning OpenACC </a:t>
            </a:r>
            <a:r>
              <a:rPr lang="en-US" dirty="0" smtClean="0"/>
              <a:t>Loop Execution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Saber Feki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47" y="1691958"/>
            <a:ext cx="2999105" cy="3816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6447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Malek Smaoui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4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432329"/>
            <a:ext cx="843788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 a better understanding of the purpose of the OpenACC loop construct and its associated clauses illustrated with use cases, and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the acquired knowledge in practice to further improve the performance of OpenACC accelerated codes.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" y="3286600"/>
            <a:ext cx="509016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Basic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auto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independent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>
                <a:latin typeface="+mj-lt"/>
              </a:rPr>
              <a:t>seq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reduction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collapse</a:t>
            </a:r>
            <a:r>
              <a:rPr lang="en-US" sz="2400" dirty="0" smtClean="0"/>
              <a:t> clause</a:t>
            </a:r>
          </a:p>
          <a:p>
            <a:r>
              <a:rPr lang="en-US" sz="2400" u="sng" dirty="0" smtClean="0"/>
              <a:t>Advanced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gang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+mj-lt"/>
              </a:rPr>
              <a:t>worker</a:t>
            </a:r>
            <a:r>
              <a:rPr lang="en-US" sz="2400" dirty="0" smtClean="0"/>
              <a:t>, and </a:t>
            </a:r>
            <a:r>
              <a:rPr lang="en-US" sz="2400" dirty="0" smtClean="0">
                <a:latin typeface="+mj-lt"/>
              </a:rPr>
              <a:t>vector</a:t>
            </a:r>
            <a:r>
              <a:rPr lang="en-US" sz="2400" dirty="0" smtClean="0"/>
              <a:t>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tile</a:t>
            </a:r>
            <a:r>
              <a:rPr lang="en-US" sz="2400" dirty="0" smtClean="0"/>
              <a:t> clause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648960" y="3762885"/>
            <a:ext cx="4795520" cy="2463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31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copyin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a,b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copy(c)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32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kernels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33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34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0; 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&lt; SIZE; ++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35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36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(j = 0; j &lt; SIZE; ++j)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37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38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(k = 0; k &lt; SIZE; ++k)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39		c[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][j] += a[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][k] * b[k][j];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40	  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41	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42	  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92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</a:t>
            </a:r>
            <a:r>
              <a:rPr lang="en-US" dirty="0"/>
              <a:t>From Serial to </a:t>
            </a:r>
            <a:r>
              <a:rPr lang="en-US" dirty="0" smtClean="0"/>
              <a:t>Parallel Programming </a:t>
            </a:r>
            <a:r>
              <a:rPr lang="en-US" dirty="0"/>
              <a:t>using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6478"/>
            <a:ext cx="3009900" cy="3830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57433"/>
            <a:ext cx="300990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AdvP6C5B"/>
                <a:ea typeface="Calibri" panose="020F0502020204030204" pitchFamily="34" charset="0"/>
                <a:cs typeface="AdvP6C5B"/>
              </a:rPr>
              <a:t>Rob Farber (TechEnablement.com, USA)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Tuning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2" y="1320800"/>
            <a:ext cx="103017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</a:t>
            </a:r>
            <a:r>
              <a:rPr lang="en-US" dirty="0"/>
              <a:t>Multi Device Programming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5615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Jiri Kraus (NVIDIA GmbH, Germany)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81838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program multi-device systems or accelerated clusters with OpenACC using a single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thread,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MPI.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the work of multiple devices using a domain decomposition strategy.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clause to overlap computation and MPI communication.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NVIDIA® tools for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MPI+OpenACC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4800" y="4389917"/>
            <a:ext cx="8158480" cy="1775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major reasons to use multiple Devices are: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faster – More devices equals faster time to solution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larger – More devices equals more memory for larger problems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93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365125"/>
            <a:ext cx="11765280" cy="1325563"/>
          </a:xfrm>
        </p:spPr>
        <p:txBody>
          <a:bodyPr/>
          <a:lstStyle/>
          <a:p>
            <a:r>
              <a:rPr lang="en-US" dirty="0" smtClean="0"/>
              <a:t>Chapter 7: Boundaries and domain decomposition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975" y="1385919"/>
            <a:ext cx="3679825" cy="2434241"/>
            <a:chOff x="838200" y="1581818"/>
            <a:chExt cx="4005419" cy="25396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81818"/>
              <a:ext cx="4005419" cy="21703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838200" y="3752182"/>
              <a:ext cx="40054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Apply periodic boundary conditions</a:t>
              </a:r>
              <a:endParaRPr lang="en-US" dirty="0"/>
            </a:p>
          </p:txBody>
        </p:sp>
      </p:grpSp>
      <p:grpSp>
        <p:nvGrpSpPr>
          <p:cNvPr id="1969" name="Group 1968"/>
          <p:cNvGrpSpPr/>
          <p:nvPr/>
        </p:nvGrpSpPr>
        <p:grpSpPr>
          <a:xfrm>
            <a:off x="6224029" y="1484313"/>
            <a:ext cx="5944872" cy="3867579"/>
            <a:chOff x="5489493" y="1385919"/>
            <a:chExt cx="5944872" cy="3867579"/>
          </a:xfrm>
        </p:grpSpPr>
        <p:pic>
          <p:nvPicPr>
            <p:cNvPr id="1871" name="Picture 18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9493" y="1385919"/>
              <a:ext cx="5944872" cy="3774353"/>
            </a:xfrm>
            <a:prstGeom prst="rect">
              <a:avLst/>
            </a:prstGeom>
          </p:spPr>
        </p:pic>
        <p:sp>
          <p:nvSpPr>
            <p:cNvPr id="1872" name="Rectangle 1871"/>
            <p:cNvSpPr/>
            <p:nvPr/>
          </p:nvSpPr>
          <p:spPr>
            <a:xfrm>
              <a:off x="5489493" y="488416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Domain Decomposition strategies</a:t>
              </a:r>
              <a:endParaRPr lang="en-US" dirty="0"/>
            </a:p>
          </p:txBody>
        </p:sp>
      </p:grpSp>
      <p:grpSp>
        <p:nvGrpSpPr>
          <p:cNvPr id="1971" name="Group 1970"/>
          <p:cNvGrpSpPr/>
          <p:nvPr/>
        </p:nvGrpSpPr>
        <p:grpSpPr>
          <a:xfrm>
            <a:off x="4140396" y="1506237"/>
            <a:ext cx="1885316" cy="4791544"/>
            <a:chOff x="4099756" y="1484313"/>
            <a:chExt cx="1885316" cy="4791544"/>
          </a:xfrm>
        </p:grpSpPr>
        <p:pic>
          <p:nvPicPr>
            <p:cNvPr id="1968" name="Picture 1967"/>
            <p:cNvPicPr>
              <a:picLocks noChangeAspect="1"/>
            </p:cNvPicPr>
            <p:nvPr/>
          </p:nvPicPr>
          <p:blipFill rotWithShape="1">
            <a:blip r:embed="rId5"/>
            <a:srcRect r="68287"/>
            <a:stretch/>
          </p:blipFill>
          <p:spPr>
            <a:xfrm>
              <a:off x="4099756" y="1484313"/>
              <a:ext cx="1885316" cy="44222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70" name="Rectangle 1969"/>
            <p:cNvSpPr/>
            <p:nvPr/>
          </p:nvSpPr>
          <p:spPr>
            <a:xfrm>
              <a:off x="4099756" y="5906525"/>
              <a:ext cx="1885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halo exchange</a:t>
              </a:r>
              <a:endParaRPr lang="en-US" dirty="0"/>
            </a:p>
          </p:txBody>
        </p:sp>
      </p:grpSp>
      <p:grpSp>
        <p:nvGrpSpPr>
          <p:cNvPr id="3336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6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8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9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0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2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3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4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5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6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17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18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19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0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1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2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3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4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5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6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27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28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29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30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31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6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77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78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79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2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3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4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5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86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88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89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0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1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4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5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396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398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39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0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1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3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4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5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06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08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09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0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3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4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5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16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18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19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0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3670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1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4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5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26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27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2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0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1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2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4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36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37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39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0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1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2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5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46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47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48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0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1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3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5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56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57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0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1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2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3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6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67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68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69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1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2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3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4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6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77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78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79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1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2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3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4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6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87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8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89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1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2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3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4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6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497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498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499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1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2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3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3073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4256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4257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4258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4259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4267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4260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4261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4262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4263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4264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4265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4266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4268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4269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4270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4271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4272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4601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4273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4274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4275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4276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427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4278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4279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4280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4281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4282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428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428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4004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428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71898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2825009"/>
            <a:ext cx="6253549" cy="3890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8" y="365125"/>
            <a:ext cx="11989752" cy="1325563"/>
          </a:xfrm>
        </p:spPr>
        <p:txBody>
          <a:bodyPr/>
          <a:lstStyle/>
          <a:p>
            <a:r>
              <a:rPr lang="en-US" dirty="0" smtClean="0"/>
              <a:t>Chapter 7: Communications hiding and performance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5486" y="1410554"/>
            <a:ext cx="4784674" cy="1750279"/>
            <a:chOff x="315117" y="1410554"/>
            <a:chExt cx="6078705" cy="18418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19" y="1410554"/>
              <a:ext cx="6078703" cy="14725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Rectangle 6"/>
            <p:cNvSpPr/>
            <p:nvPr/>
          </p:nvSpPr>
          <p:spPr>
            <a:xfrm>
              <a:off x="315117" y="2883100"/>
              <a:ext cx="607870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Illustration of MPI communication time hiding </a:t>
              </a:r>
              <a:endParaRPr lang="en-US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0" y="3545734"/>
            <a:ext cx="3862792" cy="21235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5574" y="5669279"/>
            <a:ext cx="384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NVVP screenshot showing </a:t>
            </a:r>
            <a:r>
              <a:rPr lang="en-US" dirty="0"/>
              <a:t>multi-device </a:t>
            </a:r>
            <a:r>
              <a:rPr lang="en-US" dirty="0" smtClean="0"/>
              <a:t>with MPI and </a:t>
            </a:r>
            <a:r>
              <a:rPr lang="en-US" dirty="0"/>
              <a:t>computation overlap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grpSp>
        <p:nvGrpSpPr>
          <p:cNvPr id="5122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3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4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12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3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4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5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6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8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9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20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21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3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4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5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6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7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9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30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31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1376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1377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1378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9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80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81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82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3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4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5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6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8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9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90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91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93" name="Group 221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4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5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6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9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400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401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403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5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6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8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9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10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11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13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4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5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8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9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20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21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24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5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5456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6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7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9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0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31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32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5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6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7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9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4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41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42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6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7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8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50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51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52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3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5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6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8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60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61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62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6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7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8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71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72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73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4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6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7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8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9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81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82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83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4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6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7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8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9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91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92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9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4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6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7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8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9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501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502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503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4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7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8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5790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509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1510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1512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1513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6053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1514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1515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1517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1518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151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1520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1522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1523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1524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1525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1528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115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1529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6387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530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531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533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534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535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536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538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539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540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541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54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6721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154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86089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</a:t>
            </a:r>
            <a:r>
              <a:rPr lang="en-US" dirty="0"/>
              <a:t>Using OpenACC for Stencil and </a:t>
            </a:r>
            <a:r>
              <a:rPr lang="en-US" dirty="0" err="1"/>
              <a:t>Feldkamp</a:t>
            </a:r>
            <a:r>
              <a:rPr lang="en-US" dirty="0"/>
              <a:t>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Sunita Chandrasekaran (University of Delaware,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5392" y="1690688"/>
            <a:ext cx="3015615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35392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Barbara Chapman (Stony Brook University, USA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40" y="1690688"/>
            <a:ext cx="3017520" cy="3840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004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Rengan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(University of Houston,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40" y="1224880"/>
            <a:ext cx="1150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profile and gain a basic understanding of code characteristics for GPUs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compile an OpenACC code using relevant compilation flags and analyse the compilation information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incrementally improve an OpenACC code 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dirty="0" err="1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OpenMP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with OpenACC in the same code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tune OpenACC code and provide relevant hints to achieve close to, or better performance than CUDA code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440" y="2814145"/>
            <a:ext cx="535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Use cases: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Feldkamp</a:t>
            </a:r>
            <a:r>
              <a:rPr lang="en-US" dirty="0" smtClean="0"/>
              <a:t>-Davis-Kress (FDK) Algorithm used as part of the workflow to reconstruct CT (Computed Tomography) images in medicine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2D Heat Equation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83772" y="3691308"/>
            <a:ext cx="5410200" cy="3043455"/>
            <a:chOff x="5389179" y="3814545"/>
            <a:chExt cx="5410200" cy="3043455"/>
          </a:xfrm>
        </p:grpSpPr>
        <p:sp>
          <p:nvSpPr>
            <p:cNvPr id="9" name="Rectangle 8"/>
            <p:cNvSpPr/>
            <p:nvPr/>
          </p:nvSpPr>
          <p:spPr>
            <a:xfrm>
              <a:off x="5389179" y="3814545"/>
              <a:ext cx="5410200" cy="2677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Initialization;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pixel in image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Pre-weight and ramp-filter the projection;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voxel in 3D reconstruct volume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calculate projected coordinate;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sum the contribution to the object from all tilted fan beams;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9179" y="6488668"/>
              <a:ext cx="541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FDK pseudo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3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FDK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89" y="62946"/>
            <a:ext cx="7040956" cy="4224573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201341" y="4131856"/>
            <a:ext cx="2894659" cy="2628711"/>
            <a:chOff x="5445759" y="3547989"/>
            <a:chExt cx="3576093" cy="3247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759" y="3547989"/>
              <a:ext cx="3576093" cy="28886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45759" y="6398187"/>
              <a:ext cx="3576093" cy="39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output image slices</a:t>
              </a:r>
              <a:endParaRPr lang="en-US" sz="1600" dirty="0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43561" y="1653254"/>
            <a:ext cx="2929789" cy="2639416"/>
            <a:chOff x="838200" y="3466931"/>
            <a:chExt cx="3753893" cy="33818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466931"/>
              <a:ext cx="3753893" cy="296974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38200" y="6436678"/>
              <a:ext cx="3753893" cy="412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input image slices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2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5470"/>
            <a:ext cx="10515600" cy="1325563"/>
          </a:xfrm>
        </p:spPr>
        <p:txBody>
          <a:bodyPr/>
          <a:lstStyle/>
          <a:p>
            <a:r>
              <a:rPr lang="en-US" dirty="0" smtClean="0"/>
              <a:t>Chapter 8: 2D Heat Equation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3" y="1359272"/>
            <a:ext cx="5485946" cy="1828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2" y="3460417"/>
            <a:ext cx="4882107" cy="2929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029" y="3003255"/>
            <a:ext cx="5246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movement in multi-GPU implementation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081078" y="997681"/>
            <a:ext cx="5605794" cy="2170216"/>
            <a:chOff x="6324146" y="638421"/>
            <a:chExt cx="5605794" cy="2170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146" y="638421"/>
              <a:ext cx="5605794" cy="18008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24146" y="2439305"/>
              <a:ext cx="5605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Profiling result for multi-GPU implementation 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8852" y="6389681"/>
            <a:ext cx="4882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Performance using different models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77238" y="3167897"/>
            <a:ext cx="5190762" cy="3591116"/>
            <a:chOff x="5873478" y="3172217"/>
            <a:chExt cx="4963009" cy="33413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478" y="3172217"/>
              <a:ext cx="4963009" cy="297780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873478" y="6144270"/>
              <a:ext cx="49630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Speedup relative to 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05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</a:t>
            </a:r>
            <a:r>
              <a:rPr lang="en-US" dirty="0"/>
              <a:t>Accelerating 3D Wave Equations using OpenACC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220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12753"/>
            <a:ext cx="299910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McKercher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385429"/>
            <a:ext cx="72912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create, build and run OpenACC applications.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rules of high-performance OpenACC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basic concepts of data-parallel and task-parallel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understanding of Big-O notation and Amdahl’s Law.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Race conditions, atomic operations, and how to avoid them.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importance of lock-free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control parallel resource utilization in OpenACC.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808800"/>
            <a:ext cx="3381317" cy="276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31779" y="6488668"/>
            <a:ext cx="423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Multi-core parallel and vector performance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60" y="3831074"/>
            <a:ext cx="3474040" cy="246892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01753" y="6467911"/>
            <a:ext cx="373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forms of OpenACC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7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finite difference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convert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to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techniques to profile and analyze performance behavior of finite difference codes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Unified Memory with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portability targets including multicore systems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1440" y="4073990"/>
            <a:ext cx="8554720" cy="2170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maximize your productivity, the OpenACC tools help you: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 parallel execution dependencies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critical optimization targets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code intensity regions (comparing memory bandwidth vs floating point operations)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00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97280" y="3080059"/>
            <a:ext cx="7415673" cy="3701237"/>
            <a:chOff x="2397760" y="3502883"/>
            <a:chExt cx="5791200" cy="33085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60" y="3502883"/>
              <a:ext cx="5791200" cy="32575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12720" y="6233705"/>
              <a:ext cx="5397776" cy="577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stencil pattern is used to add contributions from neighboring elements when solving a 3D wave equation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Identify kernels with most impact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1382668"/>
            <a:ext cx="5730240" cy="1857238"/>
            <a:chOff x="648894" y="1382668"/>
            <a:chExt cx="7602371" cy="33806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94" y="1382668"/>
              <a:ext cx="7602371" cy="248738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38200" y="3698854"/>
              <a:ext cx="7413064" cy="1064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Reducing Kernel Y runtime will have the most performance impact since that will reduce overall wait time.</a:t>
              </a:r>
              <a:endParaRPr lang="en-US" sz="16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6560" y="1690688"/>
            <a:ext cx="3947160" cy="3352800"/>
            <a:chOff x="8625840" y="1503680"/>
            <a:chExt cx="3225800" cy="2976496"/>
          </a:xfrm>
        </p:grpSpPr>
        <p:pic>
          <p:nvPicPr>
            <p:cNvPr id="9" name="Picture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840" y="1503680"/>
              <a:ext cx="3225800" cy="230346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25840" y="3833845"/>
              <a:ext cx="3225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effectLst/>
                  <a:latin typeface="Courier New" panose="02070309020205020404" pitchFamily="49" charset="0"/>
                  <a:ea typeface="Calibri" panose="020F0502020204030204" pitchFamily="34" charset="0"/>
                </a:rPr>
                <a:t>pgprof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showing Unified Memory data migration.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16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1600" y="1209040"/>
            <a:ext cx="11734800" cy="2838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Haswell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" y="2031999"/>
            <a:ext cx="1248540" cy="9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Chapter 9: GPU&amp;CPU, </a:t>
            </a:r>
            <a:r>
              <a:rPr lang="en-US" dirty="0" err="1" smtClean="0"/>
              <a:t>OpenMP</a:t>
            </a:r>
            <a:r>
              <a:rPr lang="en-US" dirty="0" smtClean="0"/>
              <a:t> vs OpenACC,  Scalability and Managed memory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3778" y="1900381"/>
            <a:ext cx="4535804" cy="1983176"/>
            <a:chOff x="288924" y="1437493"/>
            <a:chExt cx="5136516" cy="1344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24" y="1437493"/>
              <a:ext cx="5136516" cy="12963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8924" y="2413129"/>
              <a:ext cx="5136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x86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3778" y="4366403"/>
            <a:ext cx="4535804" cy="2544581"/>
            <a:chOff x="375920" y="3475801"/>
            <a:chExt cx="5049520" cy="16399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" y="3475801"/>
              <a:ext cx="5049520" cy="153199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75920" y="4746451"/>
              <a:ext cx="5049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Tesla M40 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58240" y="4366402"/>
            <a:ext cx="4775200" cy="2491598"/>
            <a:chOff x="5917564" y="3645042"/>
            <a:chExt cx="5944872" cy="197014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564" y="3645042"/>
              <a:ext cx="5944872" cy="187955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917564" y="5245854"/>
              <a:ext cx="4255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data directives on Tesla M40 GPU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58240" y="1322071"/>
            <a:ext cx="4775200" cy="2725489"/>
            <a:chOff x="5917564" y="1113481"/>
            <a:chExt cx="5944872" cy="22724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7564" y="1113481"/>
              <a:ext cx="5944872" cy="222711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17564" y="301655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OpenACC targeting Haswell multicore CPU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6680" y="4160591"/>
            <a:ext cx="11734800" cy="2582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NVIDIA M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21336" y="4643406"/>
            <a:ext cx="2742857" cy="1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19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</a:t>
            </a:r>
            <a:r>
              <a:rPr lang="en-US" dirty="0"/>
              <a:t>The   Detailed </a:t>
            </a:r>
            <a:r>
              <a:rPr lang="en-US" dirty="0" smtClean="0"/>
              <a:t>Development of   </a:t>
            </a:r>
            <a:r>
              <a:rPr lang="en-US" dirty="0"/>
              <a:t>an OpenACC Application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070255"/>
            <a:ext cx="43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Andy Herdman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8722" y="3195337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Oliver Perks (AWE plc., United Kingdom)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922" y="2632796"/>
            <a:ext cx="420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Wayne </a:t>
            </a:r>
            <a:r>
              <a:rPr lang="en-US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Gaudin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8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9120" y="1425392"/>
            <a:ext cx="106070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 range of optimisations based on how each compute kernel is utilising the GPU’s threads.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creation of a robust, optimal fully resident OpenACC code.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Extension of the code to use multiple GPUs by developing a hybrid MPI/OpenACC implementation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Analysing why the GPU code ran faster than a single CPU core, but showed detrimental performance compared to an entire CPU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examine a code to eliminate inner loop dependencies, refactor nested loops, and eliminate serial execution, unnecessary memory allocations, and hidden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use of asynchronous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 the end achieve: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Overall GPU performance gains realised a 19.34x speedup over a single </a:t>
            </a:r>
            <a:r>
              <a:rPr lang="en-GB" dirty="0" err="1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Interlagos</a:t>
            </a: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CPU core, and a factor of 4.91 over an entire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Overall CPU performance increase from 652 MFLOP to more than 1 GFLOP.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Approximate 50% increase in strong scaling.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Greater than 96% increase in weak scaling.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95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24" y="412660"/>
            <a:ext cx="10515600" cy="1325563"/>
          </a:xfrm>
        </p:spPr>
        <p:txBody>
          <a:bodyPr/>
          <a:lstStyle/>
          <a:p>
            <a:r>
              <a:rPr lang="en-US" dirty="0" smtClean="0"/>
              <a:t>Chapter 10: Impact of five optimizations plus scalability across GPUs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7" y="1851274"/>
            <a:ext cx="8100675" cy="4739756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888075" y="1851274"/>
            <a:ext cx="2942428" cy="2857174"/>
            <a:chOff x="8938875" y="1548644"/>
            <a:chExt cx="2942428" cy="2857174"/>
          </a:xfrm>
        </p:grpSpPr>
        <p:grpSp>
          <p:nvGrpSpPr>
            <p:cNvPr id="5" name="Group 4"/>
            <p:cNvGrpSpPr/>
            <p:nvPr/>
          </p:nvGrpSpPr>
          <p:grpSpPr>
            <a:xfrm>
              <a:off x="8938875" y="1548644"/>
              <a:ext cx="2942428" cy="2477754"/>
              <a:chOff x="1" y="-19806"/>
              <a:chExt cx="2942707" cy="2477754"/>
            </a:xfrm>
          </p:grpSpPr>
          <p:sp>
            <p:nvSpPr>
              <p:cNvPr id="6" name="Shape 2067"/>
              <p:cNvSpPr/>
              <p:nvPr/>
            </p:nvSpPr>
            <p:spPr>
              <a:xfrm>
                <a:off x="370511" y="2096746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Shape 2068"/>
              <p:cNvSpPr/>
              <p:nvPr/>
            </p:nvSpPr>
            <p:spPr>
              <a:xfrm>
                <a:off x="370511" y="15843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Shape 2069"/>
              <p:cNvSpPr/>
              <p:nvPr/>
            </p:nvSpPr>
            <p:spPr>
              <a:xfrm>
                <a:off x="370511" y="1071879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Shape 2070"/>
              <p:cNvSpPr/>
              <p:nvPr/>
            </p:nvSpPr>
            <p:spPr>
              <a:xfrm>
                <a:off x="370511" y="559445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Shape 2071"/>
              <p:cNvSpPr/>
              <p:nvPr/>
            </p:nvSpPr>
            <p:spPr>
              <a:xfrm>
                <a:off x="370511" y="470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Shape 2072"/>
              <p:cNvSpPr/>
              <p:nvPr/>
            </p:nvSpPr>
            <p:spPr>
              <a:xfrm>
                <a:off x="370511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Shape 2073"/>
              <p:cNvSpPr/>
              <p:nvPr/>
            </p:nvSpPr>
            <p:spPr>
              <a:xfrm>
                <a:off x="370511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2074"/>
              <p:cNvSpPr/>
              <p:nvPr/>
            </p:nvSpPr>
            <p:spPr>
              <a:xfrm>
                <a:off x="72297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Shape 2075"/>
              <p:cNvSpPr/>
              <p:nvPr/>
            </p:nvSpPr>
            <p:spPr>
              <a:xfrm>
                <a:off x="72297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Shape 2076"/>
              <p:cNvSpPr/>
              <p:nvPr/>
            </p:nvSpPr>
            <p:spPr>
              <a:xfrm>
                <a:off x="107543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Shape 2077"/>
              <p:cNvSpPr/>
              <p:nvPr/>
            </p:nvSpPr>
            <p:spPr>
              <a:xfrm>
                <a:off x="107543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Shape 2078"/>
              <p:cNvSpPr/>
              <p:nvPr/>
            </p:nvSpPr>
            <p:spPr>
              <a:xfrm>
                <a:off x="142789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2079"/>
              <p:cNvSpPr/>
              <p:nvPr/>
            </p:nvSpPr>
            <p:spPr>
              <a:xfrm>
                <a:off x="142789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2080"/>
              <p:cNvSpPr/>
              <p:nvPr/>
            </p:nvSpPr>
            <p:spPr>
              <a:xfrm>
                <a:off x="178034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 2081"/>
              <p:cNvSpPr/>
              <p:nvPr/>
            </p:nvSpPr>
            <p:spPr>
              <a:xfrm>
                <a:off x="178034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Shape 2082"/>
              <p:cNvSpPr/>
              <p:nvPr/>
            </p:nvSpPr>
            <p:spPr>
              <a:xfrm>
                <a:off x="213280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2083"/>
              <p:cNvSpPr/>
              <p:nvPr/>
            </p:nvSpPr>
            <p:spPr>
              <a:xfrm>
                <a:off x="213280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2084"/>
              <p:cNvSpPr/>
              <p:nvPr/>
            </p:nvSpPr>
            <p:spPr>
              <a:xfrm>
                <a:off x="248526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Shape 2085"/>
              <p:cNvSpPr/>
              <p:nvPr/>
            </p:nvSpPr>
            <p:spPr>
              <a:xfrm>
                <a:off x="248526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2086"/>
              <p:cNvSpPr/>
              <p:nvPr/>
            </p:nvSpPr>
            <p:spPr>
              <a:xfrm>
                <a:off x="2837728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2087"/>
              <p:cNvSpPr/>
              <p:nvPr/>
            </p:nvSpPr>
            <p:spPr>
              <a:xfrm>
                <a:off x="2837728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Shape 2089"/>
              <p:cNvSpPr/>
              <p:nvPr/>
            </p:nvSpPr>
            <p:spPr>
              <a:xfrm>
                <a:off x="370511" y="2096746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Shape 2090"/>
              <p:cNvSpPr/>
              <p:nvPr/>
            </p:nvSpPr>
            <p:spPr>
              <a:xfrm>
                <a:off x="2783725" y="2096746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Shape 2091"/>
              <p:cNvSpPr/>
              <p:nvPr/>
            </p:nvSpPr>
            <p:spPr>
              <a:xfrm>
                <a:off x="370511" y="15843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Shape 2092"/>
              <p:cNvSpPr/>
              <p:nvPr/>
            </p:nvSpPr>
            <p:spPr>
              <a:xfrm>
                <a:off x="2783725" y="15843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Shape 2093"/>
              <p:cNvSpPr/>
              <p:nvPr/>
            </p:nvSpPr>
            <p:spPr>
              <a:xfrm>
                <a:off x="370511" y="1071879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Shape 2094"/>
              <p:cNvSpPr/>
              <p:nvPr/>
            </p:nvSpPr>
            <p:spPr>
              <a:xfrm>
                <a:off x="2783725" y="1071879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Shape 2095"/>
              <p:cNvSpPr/>
              <p:nvPr/>
            </p:nvSpPr>
            <p:spPr>
              <a:xfrm>
                <a:off x="370511" y="559445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Shape 2096"/>
              <p:cNvSpPr/>
              <p:nvPr/>
            </p:nvSpPr>
            <p:spPr>
              <a:xfrm>
                <a:off x="2783725" y="559445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Shape 2097"/>
              <p:cNvSpPr/>
              <p:nvPr/>
            </p:nvSpPr>
            <p:spPr>
              <a:xfrm>
                <a:off x="370511" y="470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Shape 2098"/>
              <p:cNvSpPr/>
              <p:nvPr/>
            </p:nvSpPr>
            <p:spPr>
              <a:xfrm>
                <a:off x="2783725" y="470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Shape 2099"/>
              <p:cNvSpPr/>
              <p:nvPr/>
            </p:nvSpPr>
            <p:spPr>
              <a:xfrm>
                <a:off x="370511" y="47012"/>
                <a:ext cx="2467218" cy="2049734"/>
              </a:xfrm>
              <a:custGeom>
                <a:avLst/>
                <a:gdLst/>
                <a:ahLst/>
                <a:cxnLst/>
                <a:rect l="0" t="0" r="0" b="0"/>
                <a:pathLst>
                  <a:path w="2467218" h="2049734">
                    <a:moveTo>
                      <a:pt x="0" y="2049734"/>
                    </a:moveTo>
                    <a:lnTo>
                      <a:pt x="0" y="0"/>
                    </a:lnTo>
                    <a:lnTo>
                      <a:pt x="2467218" y="0"/>
                    </a:lnTo>
                    <a:lnTo>
                      <a:pt x="2467218" y="2049734"/>
                    </a:lnTo>
                    <a:lnTo>
                      <a:pt x="0" y="2049734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887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132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12153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36461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1706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069517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2198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7443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2548" y="2049717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62548" y="1537285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9276" y="102485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9276" y="51243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99276" y="0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1" name="Shape 2113"/>
              <p:cNvSpPr/>
              <p:nvPr/>
            </p:nvSpPr>
            <p:spPr>
              <a:xfrm>
                <a:off x="441002" y="516401"/>
                <a:ext cx="2185250" cy="1477858"/>
              </a:xfrm>
              <a:custGeom>
                <a:avLst/>
                <a:gdLst/>
                <a:ahLst/>
                <a:cxnLst/>
                <a:rect l="0" t="0" r="0" b="0"/>
                <a:pathLst>
                  <a:path w="2185250" h="1477858">
                    <a:moveTo>
                      <a:pt x="0" y="1477858"/>
                    </a:moveTo>
                    <a:lnTo>
                      <a:pt x="70492" y="1378446"/>
                    </a:lnTo>
                    <a:lnTo>
                      <a:pt x="211476" y="1200119"/>
                    </a:lnTo>
                    <a:lnTo>
                      <a:pt x="493444" y="924430"/>
                    </a:lnTo>
                    <a:lnTo>
                      <a:pt x="1057379" y="529856"/>
                    </a:lnTo>
                    <a:lnTo>
                      <a:pt x="2185250" y="0"/>
                    </a:lnTo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Shape 2114"/>
              <p:cNvSpPr/>
              <p:nvPr/>
            </p:nvSpPr>
            <p:spPr>
              <a:xfrm>
                <a:off x="415697" y="1968954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Shape 2115"/>
              <p:cNvSpPr/>
              <p:nvPr/>
            </p:nvSpPr>
            <p:spPr>
              <a:xfrm>
                <a:off x="486189" y="186954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Shape 2116"/>
              <p:cNvSpPr/>
              <p:nvPr/>
            </p:nvSpPr>
            <p:spPr>
              <a:xfrm>
                <a:off x="627173" y="1691215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Shape 2117"/>
              <p:cNvSpPr/>
              <p:nvPr/>
            </p:nvSpPr>
            <p:spPr>
              <a:xfrm>
                <a:off x="909140" y="141552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Shape 2118"/>
              <p:cNvSpPr/>
              <p:nvPr/>
            </p:nvSpPr>
            <p:spPr>
              <a:xfrm>
                <a:off x="1473076" y="102095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Shape 2119"/>
              <p:cNvSpPr/>
              <p:nvPr/>
            </p:nvSpPr>
            <p:spPr>
              <a:xfrm>
                <a:off x="2600947" y="49109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314235" y="2308517"/>
                <a:ext cx="770967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No. GPUs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-5399999">
                <a:off x="-799968" y="780163"/>
                <a:ext cx="1749370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ScalingRelative1GPU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9072247" y="4036486"/>
              <a:ext cx="28090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Multi-GPU Scalability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453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</a:t>
            </a:r>
            <a:r>
              <a:rPr lang="en-US" dirty="0"/>
              <a:t>GPU-Accelerated Molecular Dynamics Clustering Analysis with OpenACC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1" y="1690694"/>
            <a:ext cx="2452200" cy="4328314"/>
            <a:chOff x="838201" y="1690694"/>
            <a:chExt cx="2452200" cy="43283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9" y="1690694"/>
              <a:ext cx="2400716" cy="305243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201" y="4741222"/>
              <a:ext cx="2452200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John E. Stone (University of Illinois at Urbana-Champaign, USA)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7804" y="1685464"/>
            <a:ext cx="2400717" cy="4333544"/>
            <a:chOff x="3424738" y="1685464"/>
            <a:chExt cx="2400717" cy="43335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738" y="1685464"/>
              <a:ext cx="2400716" cy="30557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24739" y="4741222"/>
              <a:ext cx="240071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Klaus 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Schulten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1267" y="1688788"/>
            <a:ext cx="2400725" cy="4330220"/>
            <a:chOff x="6011267" y="1688788"/>
            <a:chExt cx="2400725" cy="4330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276" y="1688788"/>
              <a:ext cx="2400716" cy="3052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11267" y="4741222"/>
              <a:ext cx="2400725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C. Keith Cassidy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4729" y="1685464"/>
            <a:ext cx="2400726" cy="4333544"/>
            <a:chOff x="8597804" y="1685464"/>
            <a:chExt cx="2400726" cy="43335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14" y="1685464"/>
              <a:ext cx="2400716" cy="3055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597804" y="4741222"/>
              <a:ext cx="240072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Juan R. Perilla (University of Illinois at Urbana-Champaign, USA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435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4248" y="1333483"/>
            <a:ext cx="10339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/>
              <a:t>• Differences in development and maintenance of directive-based kernels and compiler </a:t>
            </a:r>
            <a:r>
              <a:rPr lang="en-US" b="0" i="0" u="none" strike="noStrike" baseline="0" dirty="0" err="1" smtClean="0"/>
              <a:t>autovectorization</a:t>
            </a:r>
            <a:r>
              <a:rPr lang="en-US" b="0" i="0" u="none" strike="noStrike" baseline="0" dirty="0" smtClean="0"/>
              <a:t> as compared with data-parallel languages such as CUDA and OpenCL, and hand-written kernels based on compiler</a:t>
            </a:r>
            <a:r>
              <a:rPr lang="en-US" b="0" i="0" u="none" strike="noStrike" dirty="0" smtClean="0"/>
              <a:t> </a:t>
            </a:r>
            <a:r>
              <a:rPr lang="en-US" b="0" i="0" u="none" strike="noStrike" baseline="0" dirty="0" err="1" smtClean="0"/>
              <a:t>intrinsics</a:t>
            </a:r>
            <a:r>
              <a:rPr lang="en-US" b="0" i="0" u="none" strike="noStrike" baseline="0" dirty="0" smtClean="0"/>
              <a:t> and the like.</a:t>
            </a:r>
          </a:p>
          <a:p>
            <a:r>
              <a:rPr lang="en-US" b="0" i="0" u="none" strike="noStrike" baseline="0" dirty="0" smtClean="0"/>
              <a:t>• The step-by-step approaches taken for adaptation of an existing molecular dynamics trajectory analysis algorithm for OpenACC.</a:t>
            </a:r>
          </a:p>
          <a:p>
            <a:r>
              <a:rPr lang="en-US" b="0" i="0" u="none" strike="noStrike" baseline="0" dirty="0" smtClean="0"/>
              <a:t>• Program and data structure transformations that are beneficial for performance on GPU accelerators and many-core CPUs that employ wide </a:t>
            </a:r>
            <a:r>
              <a:rPr lang="en-US" dirty="0"/>
              <a:t>SIMD vector arithmetic units.</a:t>
            </a:r>
          </a:p>
          <a:p>
            <a:r>
              <a:rPr lang="en-US" dirty="0"/>
              <a:t>• Performance tuning techniques that can help OpenACC compilers </a:t>
            </a:r>
            <a:r>
              <a:rPr lang="en-US" dirty="0" smtClean="0"/>
              <a:t>and runtime </a:t>
            </a:r>
            <a:r>
              <a:rPr lang="en-US" dirty="0"/>
              <a:t>systems achieve better performance on target accelerators </a:t>
            </a:r>
            <a:r>
              <a:rPr lang="en-US" dirty="0" smtClean="0"/>
              <a:t>with typical </a:t>
            </a:r>
            <a:r>
              <a:rPr lang="en-US" dirty="0"/>
              <a:t>architecture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462573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588"/>
            <a:ext cx="10515600" cy="1325563"/>
          </a:xfrm>
        </p:spPr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0" y="1690688"/>
            <a:ext cx="5420393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422" y="44338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latin typeface="CMR10"/>
              </a:rPr>
              <a:t>Schematic of underlying molecular free-energy landscape sampled by an MD simulation.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Molecules transition back and forth, as signified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black arrows, between local low-energy basins along a reaction coordinate.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Solid circles denote the representative conformations of each energetic basin.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93521" y="149442"/>
            <a:ext cx="5124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BX12"/>
              </a:rPr>
              <a:t>Fast Computation of Pairwise RMSDs with QCP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Good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Represents unnecessary work when computing the RMSD dissimilarity matrix for clustering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Use Theobald’s Quaternion Characteristic Polynomial (QCP) method</a:t>
            </a:r>
            <a:endParaRPr lang="en-US" dirty="0">
              <a:latin typeface="CMBX1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8518" y="2379171"/>
            <a:ext cx="512486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Algorithm 2 Calculate RMSD dissimilarity matrix for an entire MD trajectory.</a:t>
            </a:r>
          </a:p>
          <a:p>
            <a:r>
              <a:rPr lang="en-US" sz="1200" dirty="0"/>
              <a:t>1: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2: </a:t>
            </a:r>
            <a:r>
              <a:rPr lang="en-US" sz="1200" dirty="0" smtClean="0"/>
              <a:t>   Convert </a:t>
            </a:r>
            <a:r>
              <a:rPr lang="en-US" sz="1200" dirty="0"/>
              <a:t>sparse atom selection for each frame to compact SOA coordinate array</a:t>
            </a:r>
          </a:p>
          <a:p>
            <a:r>
              <a:rPr lang="en-US" sz="1200" dirty="0"/>
              <a:t>3: </a:t>
            </a:r>
            <a:r>
              <a:rPr lang="en-US" sz="1200" dirty="0" smtClean="0"/>
              <a:t>   Compute </a:t>
            </a:r>
            <a:r>
              <a:rPr lang="en-US" sz="1200" dirty="0"/>
              <a:t>center of mass from in-register coordinates values</a:t>
            </a:r>
          </a:p>
          <a:p>
            <a:r>
              <a:rPr lang="en-US" sz="1200" dirty="0"/>
              <a:t>4: end for</a:t>
            </a:r>
          </a:p>
          <a:p>
            <a:r>
              <a:rPr lang="en-US" sz="1200" dirty="0"/>
              <a:t>5: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6: </a:t>
            </a:r>
            <a:r>
              <a:rPr lang="en-US" sz="1200" dirty="0" smtClean="0"/>
              <a:t>  Translate </a:t>
            </a:r>
            <a:r>
              <a:rPr lang="en-US" sz="1200" dirty="0"/>
              <a:t>each frame so that the center of mass lies at the origin</a:t>
            </a:r>
          </a:p>
          <a:p>
            <a:r>
              <a:rPr lang="en-US" sz="1200" dirty="0"/>
              <a:t>7: end for</a:t>
            </a:r>
          </a:p>
          <a:p>
            <a:r>
              <a:rPr lang="en-US" sz="1200" dirty="0"/>
              <a:t>8: for j = 1 to N do {loop over trajectory frames}</a:t>
            </a:r>
          </a:p>
          <a:p>
            <a:r>
              <a:rPr lang="en-US" sz="1200" dirty="0"/>
              <a:t>9: </a:t>
            </a:r>
            <a:r>
              <a:rPr lang="en-US" sz="1200" dirty="0" smtClean="0"/>
              <a:t>   for </a:t>
            </a:r>
            <a:r>
              <a:rPr lang="en-US" sz="1200" dirty="0" err="1"/>
              <a:t>i</a:t>
            </a:r>
            <a:r>
              <a:rPr lang="en-US" sz="1200" dirty="0"/>
              <a:t> = 1 to j do {loop over trajectory frames}</a:t>
            </a:r>
          </a:p>
          <a:p>
            <a:r>
              <a:rPr lang="en-US" sz="1200" dirty="0"/>
              <a:t>10: </a:t>
            </a:r>
            <a:r>
              <a:rPr lang="en-US" sz="1200" dirty="0" smtClean="0"/>
              <a:t>   for </a:t>
            </a:r>
            <a:r>
              <a:rPr lang="en-US" sz="1200" dirty="0"/>
              <a:t>l = 1 to S do {loop over selected atoms}</a:t>
            </a:r>
          </a:p>
          <a:p>
            <a:r>
              <a:rPr lang="en-US" sz="1200" dirty="0"/>
              <a:t>11: </a:t>
            </a:r>
            <a:r>
              <a:rPr lang="en-US" sz="1200" dirty="0" smtClean="0"/>
              <a:t>      Sum </a:t>
            </a:r>
            <a:r>
              <a:rPr lang="en-US" sz="1200" dirty="0"/>
              <a:t>QCP </a:t>
            </a:r>
            <a:r>
              <a:rPr lang="en-US" sz="1200" dirty="0" err="1"/>
              <a:t>adjoint</a:t>
            </a:r>
            <a:r>
              <a:rPr lang="en-US" sz="1200" dirty="0"/>
              <a:t> matrix components A and E0</a:t>
            </a:r>
          </a:p>
          <a:p>
            <a:r>
              <a:rPr lang="en-US" sz="1200" dirty="0"/>
              <a:t>12: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13: </a:t>
            </a:r>
            <a:r>
              <a:rPr lang="en-US" sz="1200" dirty="0" smtClean="0"/>
              <a:t>   Perform </a:t>
            </a:r>
            <a:r>
              <a:rPr lang="en-US" sz="1200" dirty="0"/>
              <a:t>Newton-Raphson iteration to solve RMSD from A and E0</a:t>
            </a:r>
          </a:p>
          <a:p>
            <a:r>
              <a:rPr lang="en-US" sz="1200" dirty="0"/>
              <a:t>14: </a:t>
            </a:r>
            <a:r>
              <a:rPr lang="en-US" sz="1200" dirty="0" smtClean="0"/>
              <a:t>   </a:t>
            </a:r>
            <a:r>
              <a:rPr lang="en-US" sz="1200" dirty="0" err="1" smtClean="0"/>
              <a:t>RMSDij</a:t>
            </a:r>
            <a:r>
              <a:rPr lang="en-US" sz="1200" dirty="0" smtClean="0"/>
              <a:t> </a:t>
            </a:r>
            <a:r>
              <a:rPr lang="en-US" sz="1200" dirty="0"/>
              <a:t>( RMSD</a:t>
            </a:r>
          </a:p>
          <a:p>
            <a:r>
              <a:rPr lang="en-US" sz="1200" dirty="0"/>
              <a:t>15: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16: end for</a:t>
            </a:r>
          </a:p>
          <a:p>
            <a:r>
              <a:rPr lang="en-US" sz="1200" dirty="0"/>
              <a:t>17: return </a:t>
            </a:r>
            <a:r>
              <a:rPr lang="en-US" sz="1200" dirty="0" err="1"/>
              <a:t>RMSDij</a:t>
            </a:r>
            <a:endParaRPr lang="en-US" sz="12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36333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3" y="1420282"/>
            <a:ext cx="5604552" cy="217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2" y="1555207"/>
            <a:ext cx="5421455" cy="1755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793" y="3515645"/>
            <a:ext cx="55525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MR10"/>
              </a:rPr>
              <a:t>Comparison of CPU and OpenACC-based GPU-accelerated </a:t>
            </a:r>
            <a:r>
              <a:rPr lang="en-US" sz="1200" dirty="0" smtClean="0">
                <a:latin typeface="CMR10"/>
              </a:rPr>
              <a:t>kernel performance</a:t>
            </a:r>
            <a:r>
              <a:rPr lang="en-US" sz="1200" dirty="0">
                <a:latin typeface="CMR10"/>
              </a:rPr>
              <a:t>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Kernel </a:t>
            </a:r>
            <a:r>
              <a:rPr lang="en-US" sz="1200" dirty="0">
                <a:latin typeface="CMR10"/>
              </a:rPr>
              <a:t>timing results include all host-GPU memory </a:t>
            </a:r>
            <a:r>
              <a:rPr lang="en-US" sz="1200" dirty="0" smtClean="0">
                <a:latin typeface="CMR10"/>
              </a:rPr>
              <a:t>transfers and </a:t>
            </a:r>
            <a:r>
              <a:rPr lang="en-US" sz="1200" dirty="0">
                <a:latin typeface="CMR10"/>
              </a:rPr>
              <a:t>kernel launches required for evaluation of one triangle of a 2001 </a:t>
            </a:r>
            <a:r>
              <a:rPr lang="en-US" sz="1200" dirty="0">
                <a:latin typeface="CMSY10"/>
              </a:rPr>
              <a:t>× </a:t>
            </a:r>
            <a:r>
              <a:rPr lang="en-US" sz="1200" dirty="0" smtClean="0">
                <a:latin typeface="CMR10"/>
              </a:rPr>
              <a:t>2001 dissimilarity </a:t>
            </a:r>
            <a:r>
              <a:rPr lang="en-US" sz="1200" dirty="0">
                <a:latin typeface="CMR10"/>
              </a:rPr>
              <a:t>matrix, for a trajectory with 20,000 selected atoms.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All speedups are </a:t>
            </a:r>
            <a:r>
              <a:rPr lang="en-US" sz="1200" dirty="0">
                <a:latin typeface="CMR10"/>
              </a:rPr>
              <a:t>computed relative to the fastest hand-coded AVX and FMA based </a:t>
            </a:r>
            <a:r>
              <a:rPr lang="en-US" sz="1200" dirty="0" smtClean="0">
                <a:latin typeface="CMR10"/>
              </a:rPr>
              <a:t>kernel.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performance data for the Xeon CPU runs using the kernel based on </a:t>
            </a:r>
            <a:r>
              <a:rPr lang="en-US" sz="1200" dirty="0" smtClean="0">
                <a:latin typeface="CMR10"/>
              </a:rPr>
              <a:t>hand coded AVX </a:t>
            </a:r>
            <a:r>
              <a:rPr lang="en-US" sz="1200" dirty="0">
                <a:latin typeface="CMR10"/>
              </a:rPr>
              <a:t>and FMA </a:t>
            </a:r>
            <a:r>
              <a:rPr lang="en-US" sz="1200" dirty="0" err="1">
                <a:latin typeface="CMR10"/>
              </a:rPr>
              <a:t>intrinsics</a:t>
            </a:r>
            <a:r>
              <a:rPr lang="en-US" sz="1200" dirty="0">
                <a:latin typeface="CMR10"/>
              </a:rPr>
              <a:t> demonstrates that the CPU performance </a:t>
            </a:r>
            <a:r>
              <a:rPr lang="en-US" sz="1200" dirty="0" smtClean="0">
                <a:latin typeface="CMR10"/>
              </a:rPr>
              <a:t>is memory-bandwidth-bound </a:t>
            </a:r>
            <a:r>
              <a:rPr lang="en-US" sz="1200" dirty="0">
                <a:latin typeface="CMR10"/>
              </a:rPr>
              <a:t>even when using a small fraction of the CPU </a:t>
            </a:r>
            <a:r>
              <a:rPr lang="en-US" sz="1200" dirty="0" smtClean="0">
                <a:latin typeface="CMR10"/>
              </a:rPr>
              <a:t>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Tesla K80 result shown used only one of the two GPUs contained on </a:t>
            </a:r>
            <a:r>
              <a:rPr lang="en-US" sz="1200" dirty="0" smtClean="0">
                <a:latin typeface="CMR10"/>
              </a:rPr>
              <a:t>the board</a:t>
            </a:r>
            <a:r>
              <a:rPr lang="en-US" sz="1200" dirty="0">
                <a:latin typeface="CMR10"/>
              </a:rPr>
              <a:t>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442752" y="3310981"/>
            <a:ext cx="5322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R10"/>
              </a:rPr>
              <a:t>Execution times are reported for atom selection </a:t>
            </a:r>
            <a:r>
              <a:rPr lang="en-US" sz="1400" dirty="0" smtClean="0">
                <a:latin typeface="CMR10"/>
              </a:rPr>
              <a:t>processing (compaction </a:t>
            </a:r>
            <a:r>
              <a:rPr lang="en-US" sz="1400" dirty="0">
                <a:latin typeface="CMR10"/>
              </a:rPr>
              <a:t>and padding of sparse selections, AOS to SOA conversion, </a:t>
            </a:r>
            <a:r>
              <a:rPr lang="en-US" sz="1400" dirty="0" smtClean="0">
                <a:latin typeface="CMR10"/>
              </a:rPr>
              <a:t>and center-of-mass </a:t>
            </a:r>
            <a:r>
              <a:rPr lang="en-US" sz="1400" dirty="0">
                <a:latin typeface="CMR10"/>
              </a:rPr>
              <a:t>translation preprocessing steps), and OpenACC </a:t>
            </a:r>
            <a:r>
              <a:rPr lang="en-US" sz="1400" dirty="0" smtClean="0">
                <a:latin typeface="CMR10"/>
              </a:rPr>
              <a:t>dissimilarity matrix </a:t>
            </a:r>
            <a:r>
              <a:rPr lang="en-US" sz="1400" dirty="0">
                <a:latin typeface="CMR10"/>
              </a:rPr>
              <a:t>kernels on multiple targets for varying MD trajectory sizes (the side</a:t>
            </a:r>
          </a:p>
          <a:p>
            <a:r>
              <a:rPr lang="en-US" sz="1400" dirty="0">
                <a:latin typeface="CMR10"/>
              </a:rPr>
              <a:t>length of the dissimilarity matrix).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229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16800" y="1027906"/>
            <a:ext cx="3326400" cy="574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Speedups, Scaling, and Resource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21549" y="2382239"/>
            <a:ext cx="3503404" cy="3074171"/>
            <a:chOff x="747998" y="1603449"/>
            <a:chExt cx="3503404" cy="30741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998" y="1603449"/>
              <a:ext cx="3503404" cy="2550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Rectangle 9"/>
            <p:cNvSpPr/>
            <p:nvPr/>
          </p:nvSpPr>
          <p:spPr>
            <a:xfrm>
              <a:off x="747998" y="4154400"/>
              <a:ext cx="350340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 smtClean="0"/>
                <a:t>Speedup over single-thread on 96-core Cavium </a:t>
              </a:r>
              <a:r>
                <a:rPr lang="en-US" sz="1400" dirty="0" err="1" smtClean="0"/>
                <a:t>ThunderX</a:t>
              </a:r>
              <a:r>
                <a:rPr lang="en-US" sz="1400" dirty="0" smtClean="0"/>
                <a:t>® system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05" y="3919325"/>
            <a:ext cx="3193037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05" y="1176125"/>
            <a:ext cx="3193037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55549" y="1176125"/>
            <a:ext cx="4697494" cy="3853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Parallel Resources: A Parallel Random Number Generator showing OpenACC task-based parallelism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parallel programmers use 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 Level Parallelism (TLP)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greatest amount of parallelism in the system and achieve high performance.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Instruction level parallelism (ILP)</a:t>
            </a:r>
            <a:r>
              <a:rPr lang="en-US" dirty="0"/>
              <a:t> can be equally effective in hiding thread latency by keeping the processor (or GPU) busy with fewer threads that consume fewer resources and introduce less overhead. 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5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1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12: </a:t>
            </a:r>
            <a:r>
              <a:rPr lang="en-US" dirty="0"/>
              <a:t>Incrementally </a:t>
            </a:r>
            <a:r>
              <a:rPr lang="en-US" dirty="0" smtClean="0"/>
              <a:t>Accelerating </a:t>
            </a:r>
            <a:r>
              <a:rPr lang="en-US" dirty="0"/>
              <a:t>the RI-MP2 </a:t>
            </a:r>
            <a:r>
              <a:rPr lang="en-US" dirty="0" smtClean="0"/>
              <a:t>Correlated Method </a:t>
            </a:r>
            <a:r>
              <a:rPr lang="en-US" dirty="0"/>
              <a:t>of </a:t>
            </a:r>
            <a:r>
              <a:rPr lang="en-US" dirty="0" smtClean="0"/>
              <a:t>Electronic Structure Theory Using </a:t>
            </a:r>
            <a:r>
              <a:rPr lang="en-US" dirty="0"/>
              <a:t>OpenACC </a:t>
            </a:r>
            <a:r>
              <a:rPr lang="en-US" dirty="0" smtClean="0"/>
              <a:t>Compiler Directives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956"/>
            <a:ext cx="301752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77436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Janus Juul Eriksen (Johannes Gutenberg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Mainz,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54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460" y="1853565"/>
            <a:ext cx="1112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The purpose of this chapter is to demonstrate how electronic structure many-body theories </a:t>
            </a:r>
            <a:r>
              <a:rPr lang="en-US" dirty="0" smtClean="0">
                <a:latin typeface="NimbusRomNo9L-Regu"/>
              </a:rPr>
              <a:t>may be </a:t>
            </a:r>
            <a:r>
              <a:rPr lang="en-US" dirty="0">
                <a:latin typeface="NimbusRomNo9L-Regu"/>
              </a:rPr>
              <a:t>incrementally accelerated in an efficient and portable manner by means of OpenACC </a:t>
            </a:r>
            <a:r>
              <a:rPr lang="en-US" dirty="0" smtClean="0">
                <a:latin typeface="NimbusRomNo9L-Regu"/>
              </a:rPr>
              <a:t>compiler directives</a:t>
            </a:r>
            <a:r>
              <a:rPr lang="en-US" dirty="0">
                <a:latin typeface="NimbusRomNo9L-Regu"/>
              </a:rPr>
              <a:t>, with an illustrative application to the RI-MP2 method. The efficiency of the </a:t>
            </a:r>
            <a:r>
              <a:rPr lang="en-US" dirty="0" smtClean="0">
                <a:latin typeface="NimbusRomNo9L-Regu"/>
              </a:rPr>
              <a:t>implementation (using </a:t>
            </a:r>
            <a:r>
              <a:rPr lang="en-US" dirty="0">
                <a:latin typeface="NimbusRomNo9L-Regu"/>
              </a:rPr>
              <a:t>six K40 GPUs) is illustrated through a series of test calculations, for which </a:t>
            </a:r>
            <a:r>
              <a:rPr lang="en-US" dirty="0" smtClean="0">
                <a:latin typeface="NimbusRomNo9L-Regu"/>
              </a:rPr>
              <a:t>the accelerated </a:t>
            </a:r>
            <a:r>
              <a:rPr lang="en-US" dirty="0">
                <a:latin typeface="NimbusRomNo9L-Regu"/>
              </a:rPr>
              <a:t>code is capable of reducing the total time-to-solution by at least an order of </a:t>
            </a:r>
            <a:r>
              <a:rPr lang="en-US" dirty="0" smtClean="0">
                <a:latin typeface="NimbusRomNo9L-Regu"/>
              </a:rPr>
              <a:t>magnitude over </a:t>
            </a:r>
            <a:r>
              <a:rPr lang="en-US" dirty="0">
                <a:latin typeface="NimbusRomNo9L-Regu"/>
              </a:rPr>
              <a:t>an optimized CPU-only reference implementation</a:t>
            </a:r>
            <a:r>
              <a:rPr lang="en-US" dirty="0" smtClean="0">
                <a:latin typeface="NimbusRomNo9L-Regu"/>
              </a:rPr>
              <a:t>.</a:t>
            </a:r>
          </a:p>
          <a:p>
            <a:endParaRPr lang="en-US" dirty="0">
              <a:latin typeface="NimbusRomNo9L-Regu"/>
            </a:endParaRPr>
          </a:p>
          <a:p>
            <a:r>
              <a:rPr lang="en-US" dirty="0">
                <a:latin typeface="NimbusRomNo9L-Medi"/>
              </a:rPr>
              <a:t>At the end of this chapter the reader will have an understanding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The Use of Accelerator Offloading in Quantum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Asynchronous Pipelining of Computations and Data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Hybrid CPU/GPU Computing Using </a:t>
            </a:r>
            <a:r>
              <a:rPr lang="en-US" dirty="0" err="1">
                <a:latin typeface="NimbusRomNo9L-Regu"/>
              </a:rPr>
              <a:t>OpenMP</a:t>
            </a:r>
            <a:r>
              <a:rPr lang="en-US" dirty="0">
                <a:latin typeface="NimbusRomNo9L-Regu"/>
              </a:rPr>
              <a:t> 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Fortran Interoperability with CUBLAS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Pinning of Memory in CUDA </a:t>
            </a:r>
            <a:r>
              <a:rPr lang="en-US" dirty="0" smtClean="0">
                <a:latin typeface="NimbusRomNo9L-Regu"/>
              </a:rPr>
              <a:t>Fortran</a:t>
            </a:r>
            <a:endParaRPr 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90076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" y="1349312"/>
            <a:ext cx="6148172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9824" y="58202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NimbusRomNo9L-Regu"/>
              </a:rPr>
              <a:t>Total time-to-solution for the CPU-only and </a:t>
            </a:r>
            <a:r>
              <a:rPr lang="en-US" dirty="0" smtClean="0">
                <a:latin typeface="NimbusRomNo9L-Regu"/>
              </a:rPr>
              <a:t>hybrid CPU/GPU </a:t>
            </a:r>
            <a:r>
              <a:rPr lang="en-US" dirty="0">
                <a:latin typeface="NimbusRomNo9L-Regu"/>
              </a:rPr>
              <a:t>versions of schemes </a:t>
            </a:r>
            <a:r>
              <a:rPr lang="en-US" dirty="0" smtClean="0">
                <a:latin typeface="NimbusRomNo9L-Regu"/>
              </a:rPr>
              <a:t>7 and </a:t>
            </a:r>
            <a:r>
              <a:rPr lang="en-US" dirty="0">
                <a:latin typeface="NimbusRomNo9L-Regu"/>
              </a:rPr>
              <a:t>8 (using six K40 GPUs).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91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13: </a:t>
            </a:r>
            <a:r>
              <a:rPr lang="en-US" dirty="0"/>
              <a:t>Using OpenACC to </a:t>
            </a:r>
            <a:r>
              <a:rPr lang="en-US" dirty="0" smtClean="0"/>
              <a:t>Port Large Legacy Climate </a:t>
            </a:r>
            <a:r>
              <a:rPr lang="en-US" dirty="0"/>
              <a:t>and </a:t>
            </a:r>
            <a:r>
              <a:rPr lang="en-US" dirty="0" smtClean="0"/>
              <a:t>Weather Modelling Code </a:t>
            </a:r>
            <a:r>
              <a:rPr lang="en-US" dirty="0"/>
              <a:t>to GPUs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879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879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Xavier Lapillonne (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MeteoSwiss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Switzerland)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96338" y="1690688"/>
            <a:ext cx="3026410" cy="4525539"/>
            <a:chOff x="4312338" y="1690688"/>
            <a:chExt cx="3026410" cy="4525539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2338" y="1690688"/>
              <a:ext cx="3026410" cy="384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12338" y="5531168"/>
              <a:ext cx="302641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Oliver Fuhrer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52351" y="1690688"/>
            <a:ext cx="3018790" cy="4525539"/>
            <a:chOff x="7484351" y="1690688"/>
            <a:chExt cx="3018790" cy="4525539"/>
          </a:xfrm>
        </p:grpSpPr>
        <p:pic>
          <p:nvPicPr>
            <p:cNvPr id="8" name="Picture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1" y="1690688"/>
              <a:ext cx="3018790" cy="38404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484351" y="5531168"/>
              <a:ext cx="301879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Katherine </a:t>
              </a:r>
              <a:r>
                <a:rPr lang="en-US" dirty="0">
                  <a:solidFill>
                    <a:srgbClr val="1F497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Osterried (</a:t>
              </a:r>
              <a:r>
                <a:rPr lang="en-US" dirty="0">
                  <a:solidFill>
                    <a:srgbClr val="1F497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ETH Zurich </a:t>
              </a:r>
              <a:r>
                <a:rPr lang="en-US" dirty="0">
                  <a:solidFill>
                    <a:srgbClr val="1F497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20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1592459"/>
            <a:ext cx="858316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use OpenACC to port components of a production weather and climate model achieving a gain of about a factor 2.3x in terms of time to solution and about a factor 3x in terms of energy to solution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step-by-step approach to port large sections weather and climate model code with OpenACC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Optimizations that may be introduced to further enhance performance on GPU when using OpenACC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01.png" title="Points scored"/>
          <p:cNvPicPr/>
          <p:nvPr/>
        </p:nvPicPr>
        <p:blipFill>
          <a:blip r:embed="rId3"/>
          <a:srcRect l="15833" r="20333"/>
          <a:stretch>
            <a:fillRect/>
          </a:stretch>
        </p:blipFill>
        <p:spPr>
          <a:xfrm>
            <a:off x="838200" y="3816096"/>
            <a:ext cx="2365946" cy="2359152"/>
          </a:xfrm>
          <a:prstGeom prst="rect">
            <a:avLst/>
          </a:prstGeom>
          <a:ln/>
        </p:spPr>
      </p:pic>
      <p:sp>
        <p:nvSpPr>
          <p:cNvPr id="5" name="Rectangle 4"/>
          <p:cNvSpPr/>
          <p:nvPr/>
        </p:nvSpPr>
        <p:spPr>
          <a:xfrm>
            <a:off x="659524" y="605459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COSMO runtime distribution</a:t>
            </a:r>
            <a:endParaRPr lang="en-US" dirty="0"/>
          </a:p>
        </p:txBody>
      </p:sp>
      <p:pic>
        <p:nvPicPr>
          <p:cNvPr id="6" name="Picture 5" descr="openacc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924440"/>
            <a:ext cx="217233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docs.google.com/drawings/d/sqv5F-juUCjBVhiHFEeHJFw/image?w=231&amp;h=251&amp;rev=81&amp;ac=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 bwMode="auto">
          <a:xfrm>
            <a:off x="7897558" y="4003159"/>
            <a:ext cx="2200275" cy="2045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085710" y="4486656"/>
            <a:ext cx="737616" cy="78638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3440" y="3880265"/>
            <a:ext cx="2310384" cy="22340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53806" y="3908815"/>
            <a:ext cx="2244027" cy="22054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8368" y="3706368"/>
            <a:ext cx="5760720" cy="26639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7148" y="6392790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Optimizing data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transfers </a:t>
            </a:r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before and after step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10068" y="605763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54297" y="6054590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57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Various optimizations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7675" y="1549429"/>
            <a:ext cx="3563155" cy="1549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Basic optimizations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Fine-grain control of parallelism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GB" dirty="0"/>
              <a:t>Porting the output / Reductions</a:t>
            </a:r>
            <a:endParaRPr lang="en-US" dirty="0"/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Removal of automatic 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7995" y="1364138"/>
            <a:ext cx="3206583" cy="209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Advanced optimizations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Loop fusion and re-ordering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US" dirty="0"/>
              <a:t>Scalar replacement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Caching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On-the-fly computation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491743" y="1549429"/>
            <a:ext cx="4288935" cy="3620448"/>
            <a:chOff x="8489794" y="1549429"/>
            <a:chExt cx="3290884" cy="33060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9794" y="1549429"/>
              <a:ext cx="3290884" cy="247500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489794" y="4024437"/>
              <a:ext cx="32908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COSMO radiation timing for a 128x128x60 domain using the Cray and PGI compiler. CPU: 12-core Intel Xeon E5-2690 v3 (Haswell) , GPU: </a:t>
              </a:r>
              <a:r>
                <a:rPr lang="en-GB" sz="1200" dirty="0" err="1">
                  <a:latin typeface="Arial" panose="020B0604020202020204" pitchFamily="34" charset="0"/>
                  <a:ea typeface="Arial" panose="020B0604020202020204" pitchFamily="34" charset="0"/>
                </a:rPr>
                <a:t>Nvidia</a:t>
              </a:r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 Tesla K80 card.</a:t>
              </a:r>
              <a:endParaRPr lang="en-US" sz="1200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7754"/>
              </p:ext>
            </p:extLst>
          </p:nvPr>
        </p:nvGraphicFramePr>
        <p:xfrm>
          <a:off x="838200" y="3698083"/>
          <a:ext cx="5730241" cy="2314702"/>
        </p:xfrm>
        <a:graphic>
          <a:graphicData uri="http://schemas.openxmlformats.org/drawingml/2006/table">
            <a:tbl>
              <a:tblPr/>
              <a:tblGrid>
                <a:gridCol w="1909657"/>
                <a:gridCol w="1910292"/>
                <a:gridCol w="1910292"/>
              </a:tblGrid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Run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(PGI)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(Cray)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1: Add parallel regions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1406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1014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2: Managing data transfers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87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3: Basic optimizations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1 (acc routine)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99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2 (CUDA)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58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8893" y="6012785"/>
            <a:ext cx="5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</a:t>
            </a:r>
            <a:r>
              <a:rPr lang="en-US" dirty="0"/>
              <a:t>Profile-Guided Development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470185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00" y="1381088"/>
            <a:ext cx="505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OpenACC kernels directive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OpenACC data directives and clauses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PGProf</a:t>
            </a:r>
            <a:r>
              <a:rPr lang="en-US" dirty="0"/>
              <a:t> profiler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OpenACC’s</a:t>
            </a:r>
            <a:r>
              <a:rPr lang="en-US" dirty="0"/>
              <a:t> 3 levels of parallelism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dependencies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8800" y="3103199"/>
            <a:ext cx="5050200" cy="3389531"/>
            <a:chOff x="568800" y="3103199"/>
            <a:chExt cx="5050200" cy="3389531"/>
          </a:xfrm>
        </p:grpSpPr>
        <p:pic>
          <p:nvPicPr>
            <p:cNvPr id="9" name="Picture 8"/>
            <p:cNvPicPr/>
            <p:nvPr/>
          </p:nvPicPr>
          <p:blipFill rotWithShape="1">
            <a:blip r:embed="rId3"/>
            <a:srcRect t="6890"/>
            <a:stretch/>
          </p:blipFill>
          <p:spPr bwMode="auto">
            <a:xfrm>
              <a:off x="568800" y="3103199"/>
              <a:ext cx="5050200" cy="2743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68800" y="5846399"/>
              <a:ext cx="5050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displaying compiler feedback information about an important loop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25200" y="1381088"/>
            <a:ext cx="5943600" cy="4041112"/>
            <a:chOff x="6025200" y="1381088"/>
            <a:chExt cx="5943600" cy="4041112"/>
          </a:xfrm>
        </p:grpSpPr>
        <p:pic>
          <p:nvPicPr>
            <p:cNvPr id="12" name="Picture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200" y="1381088"/>
              <a:ext cx="5943600" cy="373126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25200" y="5052868"/>
              <a:ext cx="4762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showing low GPU occupancy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3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Speedups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7926" y="1364565"/>
            <a:ext cx="3769800" cy="2426677"/>
            <a:chOff x="596931" y="1455365"/>
            <a:chExt cx="5499069" cy="47868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31" y="145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96931" y="4619634"/>
              <a:ext cx="5499069" cy="1622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Speed-up from increasing the number of workers</a:t>
              </a:r>
              <a:endParaRPr lang="en-US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2134" y="3924886"/>
            <a:ext cx="4499400" cy="2724468"/>
            <a:chOff x="6337268" y="915365"/>
            <a:chExt cx="5499070" cy="4075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269" y="91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337268" y="4158717"/>
              <a:ext cx="5499069" cy="832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Performance improvement from multicore acceleration.</a:t>
              </a:r>
              <a:endParaRPr lang="en-US" sz="16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79326" y="1690688"/>
            <a:ext cx="5640873" cy="3401760"/>
            <a:chOff x="2876726" y="3406309"/>
            <a:chExt cx="5640873" cy="34017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6726" y="3406309"/>
              <a:ext cx="5640873" cy="32931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Rectangle 19"/>
            <p:cNvSpPr/>
            <p:nvPr/>
          </p:nvSpPr>
          <p:spPr>
            <a:xfrm>
              <a:off x="2876726" y="6438737"/>
              <a:ext cx="564087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Final performance results for each step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38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</a:t>
            </a:r>
            <a:r>
              <a:rPr lang="en-US" dirty="0"/>
              <a:t>Profiling Performance of Hybrid Applications with Score-P and </a:t>
            </a:r>
            <a:r>
              <a:rPr lang="en-US" dirty="0" err="1"/>
              <a:t>Vampir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98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5598" y="5596325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Guido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Jukeland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(Helmholtz-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Zentrum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Rossendorf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(HZDR),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9" y="1690688"/>
            <a:ext cx="3017520" cy="384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5939" y="5527323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 Dietrich (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Technische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7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863" y="2275382"/>
            <a:ext cx="6096000" cy="26407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Terminology and methods for performance analysis of hybrid applications (e.g. MPI + OpenACC)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modify hybrid applications to generate and record performance data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visualize and analyze the performance data to make educated choices on application improvement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pitfalls when extending an existing parallel application to include another parallelization paradigm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38400" y="1606711"/>
            <a:ext cx="5407621" cy="4215801"/>
            <a:chOff x="6595200" y="1657111"/>
            <a:chExt cx="5407621" cy="4215801"/>
          </a:xfrm>
        </p:grpSpPr>
        <p:sp>
          <p:nvSpPr>
            <p:cNvPr id="6" name="Rectangle 5"/>
            <p:cNvSpPr/>
            <p:nvPr/>
          </p:nvSpPr>
          <p:spPr>
            <a:xfrm>
              <a:off x="6595200" y="5226581"/>
              <a:ext cx="43066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Formal categorization of performance analysis techniques and their relationships 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00" y="1657111"/>
              <a:ext cx="5407621" cy="360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5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6970</TotalTime>
  <Words>2781</Words>
  <Application>Microsoft Office PowerPoint</Application>
  <PresentationFormat>Widescreen</PresentationFormat>
  <Paragraphs>358</Paragraphs>
  <Slides>45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AdvP6C5B</vt:lpstr>
      <vt:lpstr>Arial</vt:lpstr>
      <vt:lpstr>Calibri</vt:lpstr>
      <vt:lpstr>Calibri Light</vt:lpstr>
      <vt:lpstr>Cambria</vt:lpstr>
      <vt:lpstr>CMBX12</vt:lpstr>
      <vt:lpstr>CMR10</vt:lpstr>
      <vt:lpstr>CMSY10</vt:lpstr>
      <vt:lpstr>Courier New</vt:lpstr>
      <vt:lpstr>NimbusRomNo9L-Medi</vt:lpstr>
      <vt:lpstr>NimbusRomNo9L-Regu</vt:lpstr>
      <vt:lpstr>Symbol</vt:lpstr>
      <vt:lpstr>Times New Roman</vt:lpstr>
      <vt:lpstr>Office Theme</vt:lpstr>
      <vt:lpstr>PowerPoint Presentation</vt:lpstr>
      <vt:lpstr>Chapter 1: From Serial to Parallel Programming using OpenACC </vt:lpstr>
      <vt:lpstr>Chapter 1: Provide a basic understanding</vt:lpstr>
      <vt:lpstr>Chapter 1: Speedups, Scaling, and Resource Usage</vt:lpstr>
      <vt:lpstr>Chapter 2: Profile-Guided Development with OpenACC </vt:lpstr>
      <vt:lpstr>Chapter 2: Provide a basic understanding</vt:lpstr>
      <vt:lpstr>Chapter 2: Speedups</vt:lpstr>
      <vt:lpstr>Chapter 3: Profiling Performance of Hybrid Applications with Score-P and Vampir </vt:lpstr>
      <vt:lpstr>Chapter 3: Provide a basic understanding</vt:lpstr>
      <vt:lpstr>Chapter 3: Profiling</vt:lpstr>
      <vt:lpstr>Chapter 3: MPI Profiling</vt:lpstr>
      <vt:lpstr>Chapter 4: Pipelining Data Transfers with OpenACC </vt:lpstr>
      <vt:lpstr>Chapter 4: Provide a basic understanding</vt:lpstr>
      <vt:lpstr>Chapter 4: Pipelining and Multi-GPU</vt:lpstr>
      <vt:lpstr>Chapter 5: Advanced Data Management </vt:lpstr>
      <vt:lpstr>Chapter 5: Provide a basic understanding</vt:lpstr>
      <vt:lpstr>Chapter 5: Many code examples</vt:lpstr>
      <vt:lpstr>Chapter 6: Tuning OpenACC Loop Execution </vt:lpstr>
      <vt:lpstr>Chapter 6: Provide a basic understanding</vt:lpstr>
      <vt:lpstr>Chapter 6: Tuning</vt:lpstr>
      <vt:lpstr>Chapter 7: Multi Device Programming with OpenACC </vt:lpstr>
      <vt:lpstr>Chapter 7: Provide a basic understanding</vt:lpstr>
      <vt:lpstr>Chapter 7: Boundaries and domain decomposition</vt:lpstr>
      <vt:lpstr>Chapter 7: Communications hiding and performance</vt:lpstr>
      <vt:lpstr>Chapter 8: Using OpenACC for Stencil and Feldkamp Algorithms </vt:lpstr>
      <vt:lpstr>Chapter 8: Provide a basic understanding</vt:lpstr>
      <vt:lpstr>Chapter 8: FDK </vt:lpstr>
      <vt:lpstr>Chapter 8: 2D Heat Equation</vt:lpstr>
      <vt:lpstr>Chapter 9: Accelerating 3D Wave Equations using OpenACC </vt:lpstr>
      <vt:lpstr>Chapter 9: Provide a basic understanding</vt:lpstr>
      <vt:lpstr>Chapter 9: Identify kernels with most impact</vt:lpstr>
      <vt:lpstr>Chapter 9: GPU&amp;CPU, OpenMP vs OpenACC,  Scalability and Managed memory</vt:lpstr>
      <vt:lpstr>Chapter 10: The   Detailed Development of   an OpenACC Application </vt:lpstr>
      <vt:lpstr>Chapter 10: Provide a basic understanding</vt:lpstr>
      <vt:lpstr>Chapter 10: Impact of five optimizations plus scalability across GPUs</vt:lpstr>
      <vt:lpstr>Chapter 11: GPU-Accelerated Molecular Dynamics Clustering Analysis with OpenACC </vt:lpstr>
      <vt:lpstr>Chapter 11: Provide a basic understanding</vt:lpstr>
      <vt:lpstr>Chapter 11:</vt:lpstr>
      <vt:lpstr>Chapter 11:</vt:lpstr>
      <vt:lpstr>Chapter 12: Incrementally Accelerating the RI-MP2 Correlated Method of Electronic Structure Theory Using OpenACC Compiler Directives </vt:lpstr>
      <vt:lpstr>Chapter 12: Provide a basic understanding</vt:lpstr>
      <vt:lpstr>Chapter 12:</vt:lpstr>
      <vt:lpstr>Chapter 13: Using OpenACC to Port Large Legacy Climate and Weather Modelling Code to GPUs </vt:lpstr>
      <vt:lpstr>Chapter 13: Provide a basic understanding</vt:lpstr>
      <vt:lpstr>Chapter 13: Various optimizations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with OpenACC</dc:title>
  <dc:creator>Robert Farber</dc:creator>
  <cp:lastModifiedBy>Robert Farber</cp:lastModifiedBy>
  <cp:revision>98</cp:revision>
  <dcterms:created xsi:type="dcterms:W3CDTF">2016-09-29T22:54:40Z</dcterms:created>
  <dcterms:modified xsi:type="dcterms:W3CDTF">2016-10-10T15:14:29Z</dcterms:modified>
</cp:coreProperties>
</file>